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0" r:id="rId4"/>
    <p:sldId id="267" r:id="rId5"/>
    <p:sldId id="269" r:id="rId6"/>
    <p:sldId id="270" r:id="rId7"/>
    <p:sldId id="271" r:id="rId8"/>
    <p:sldId id="272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273" r:id="rId17"/>
    <p:sldId id="274" r:id="rId18"/>
    <p:sldId id="283" r:id="rId19"/>
    <p:sldId id="285" r:id="rId20"/>
    <p:sldId id="284" r:id="rId21"/>
    <p:sldId id="287" r:id="rId22"/>
    <p:sldId id="286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6197" autoAdjust="0"/>
  </p:normalViewPr>
  <p:slideViewPr>
    <p:cSldViewPr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_zVV89nU3g?start=2851&amp;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K" altLang="zh-HK" sz="3200" b="1" dirty="0">
                <a:latin typeface="Arial" panose="020B0604020202020204" pitchFamily="34" charset="0"/>
                <a:cs typeface="Arial" panose="020B0604020202020204" pitchFamily="34" charset="0"/>
              </a:rPr>
              <a:t>Real-time Synthesis of Multiple Video Streaming based on 3D Gaussian Splatting</a:t>
            </a:r>
            <a:endParaRPr lang="zh-HK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Proposal by Siyan HU, 12217679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 Shading: polygon based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6666D5E-517E-3F5F-97B3-840E5AF8F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912144"/>
            <a:ext cx="6845300" cy="417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1B558-9B61-9EF5-6726-198C11789BEE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[5] https://</a:t>
            </a:r>
            <a:r>
              <a:rPr lang="en-US" sz="1100" dirty="0" err="1"/>
              <a:t>www.youtube.com</a:t>
            </a:r>
            <a:r>
              <a:rPr lang="en-US" sz="1100" dirty="0"/>
              <a:t>/</a:t>
            </a:r>
            <a:r>
              <a:rPr lang="en-US" sz="1100" dirty="0" err="1"/>
              <a:t>watch?v</a:t>
            </a:r>
            <a:r>
              <a:rPr lang="en-US" sz="1100" dirty="0"/>
              <a:t>=</a:t>
            </a:r>
            <a:r>
              <a:rPr lang="en-US" sz="1100" dirty="0" err="1"/>
              <a:t>BXdHfeJrmCo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19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8770" cy="4351338"/>
          </a:xfrm>
        </p:spPr>
        <p:txBody>
          <a:bodyPr/>
          <a:lstStyle/>
          <a:p>
            <a:r>
              <a:rPr lang="en-US" dirty="0"/>
              <a:t>Volume Rendering:</a:t>
            </a:r>
          </a:p>
          <a:p>
            <a:pPr lvl="1"/>
            <a:r>
              <a:rPr lang="en-US" dirty="0"/>
              <a:t>dealing with the rendering of non-solid objects with low density. </a:t>
            </a:r>
          </a:p>
          <a:p>
            <a:pPr lvl="1"/>
            <a:r>
              <a:rPr lang="en-US" dirty="0"/>
              <a:t>Abstraction:</a:t>
            </a:r>
          </a:p>
          <a:p>
            <a:pPr lvl="2"/>
            <a:r>
              <a:rPr lang="en-US" dirty="0"/>
              <a:t>substances such as gas into a group of erratic particles</a:t>
            </a:r>
          </a:p>
          <a:p>
            <a:pPr lvl="2"/>
            <a:r>
              <a:rPr lang="en-US" dirty="0"/>
              <a:t>light passes through such objects</a:t>
            </a:r>
          </a:p>
          <a:p>
            <a:pPr lvl="2"/>
            <a:r>
              <a:rPr lang="en-US" dirty="0"/>
              <a:t>the process of photons colliding with particles.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48190-EBBF-41BE-EF89-9293C65E20F6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[6] https://</a:t>
            </a:r>
            <a:r>
              <a:rPr lang="en-US" sz="1100" dirty="0" err="1"/>
              <a:t>www.scratchapixel.com</a:t>
            </a:r>
            <a:r>
              <a:rPr lang="en-US" sz="1100" dirty="0"/>
              <a:t>/lessons/3d-basic-rendering/volume-rendering-for-developers/intro-volume-</a:t>
            </a:r>
            <a:r>
              <a:rPr lang="en-US" sz="1100" dirty="0" err="1"/>
              <a:t>rendering.html</a:t>
            </a:r>
            <a:endParaRPr lang="en-US" sz="1100" dirty="0"/>
          </a:p>
        </p:txBody>
      </p:sp>
      <p:pic>
        <p:nvPicPr>
          <p:cNvPr id="7" name="Picture 6" descr="A diagram of a camera and a object&#10;&#10;Description automatically generated with medium confidence">
            <a:extLst>
              <a:ext uri="{FF2B5EF4-FFF2-40B4-BE49-F238E27FC236}">
                <a16:creationId xmlns:a16="http://schemas.microsoft.com/office/drawing/2014/main" id="{CE3F6E78-0609-D55C-D94A-029CB54B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70" y="2132856"/>
            <a:ext cx="4978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8770" cy="4351338"/>
          </a:xfrm>
        </p:spPr>
        <p:txBody>
          <a:bodyPr/>
          <a:lstStyle/>
          <a:p>
            <a:r>
              <a:rPr lang="en-US" dirty="0"/>
              <a:t>Volume Rendering:</a:t>
            </a:r>
          </a:p>
          <a:p>
            <a:pPr lvl="1"/>
            <a:r>
              <a:rPr lang="en-US" dirty="0"/>
              <a:t>Interactions:</a:t>
            </a:r>
          </a:p>
          <a:p>
            <a:pPr lvl="2"/>
            <a:r>
              <a:rPr lang="en-US" dirty="0"/>
              <a:t>Absorption</a:t>
            </a:r>
          </a:p>
          <a:p>
            <a:pPr lvl="2"/>
            <a:r>
              <a:rPr lang="en-US" dirty="0"/>
              <a:t>Emission</a:t>
            </a:r>
          </a:p>
          <a:p>
            <a:pPr lvl="2"/>
            <a:r>
              <a:rPr lang="en-US" dirty="0"/>
              <a:t>In/Out –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48190-EBBF-41BE-EF89-9293C65E20F6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https://</a:t>
            </a:r>
            <a:r>
              <a:rPr lang="en-US" sz="1100" dirty="0" err="1"/>
              <a:t>www.scratchapixel.com</a:t>
            </a:r>
            <a:r>
              <a:rPr lang="en-US" sz="1100" dirty="0"/>
              <a:t>/lessons/3d-basic-rendering/volume-rendering-for-developers/intro-volume-</a:t>
            </a:r>
            <a:r>
              <a:rPr lang="en-US" sz="1100" dirty="0" err="1"/>
              <a:t>rendering.html</a:t>
            </a:r>
            <a:endParaRPr lang="en-US" sz="11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4CC224-8BF6-0B5D-600D-098D8D3FA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94" y="2204864"/>
            <a:ext cx="5811409" cy="29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609A-01B3-8E40-EF6E-C63521CF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Motivation </a:t>
            </a:r>
          </a:p>
        </p:txBody>
      </p:sp>
    </p:spTree>
    <p:extLst>
      <p:ext uri="{BB962C8B-B14F-4D97-AF65-F5344CB8AC3E}">
        <p14:creationId xmlns:p14="http://schemas.microsoft.com/office/powerpoint/2010/main" val="35030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EF30-FE97-EBC3-5794-1BD9FEF6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92696"/>
            <a:ext cx="5029200" cy="5484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Live streaming events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multiple perspectives need to be merged seamlessly.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Virtual reality applications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the user's perspective can shift quickly and dramatically.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Teleconferencing situations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multiple participants' video streams may need to be blended.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Ad-hoc SLAM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people need a fast and safe deployment of site survey.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A5F0D-61CE-440E-4AF5-3427BA1A0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692696"/>
            <a:ext cx="5029200" cy="5484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Motivations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learn 3D reconstruction and view synthesis as a beginner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try apply what I have learnt in this semester.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contribute to future research projects.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develop a more efficient and visually pleasing application for my own use.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3D23-8C52-F6B7-68A3-63CCB736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7A27-3F87-266D-5F5B-8034363C2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, 3D Gaussian Splatting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3CE0-6789-0268-0836-9D58C809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 (</a:t>
            </a:r>
            <a:r>
              <a:rPr lang="en-US" dirty="0" err="1"/>
              <a:t>NeRF</a:t>
            </a:r>
            <a:r>
              <a:rPr lang="en-US" dirty="0"/>
              <a:t>) </a:t>
            </a:r>
          </a:p>
        </p:txBody>
      </p:sp>
      <p:pic>
        <p:nvPicPr>
          <p:cNvPr id="4" name="benchflower_100k_rgb.mp4">
            <a:hlinkClick r:id="" action="ppaction://media"/>
            <a:extLst>
              <a:ext uri="{FF2B5EF4-FFF2-40B4-BE49-F238E27FC236}">
                <a16:creationId xmlns:a16="http://schemas.microsoft.com/office/drawing/2014/main" id="{16A8B1EF-2F07-3199-21D5-10A9397921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995" y="1772814"/>
            <a:ext cx="4012229" cy="3056779"/>
          </a:xfrm>
        </p:spPr>
      </p:pic>
      <p:pic>
        <p:nvPicPr>
          <p:cNvPr id="5" name="fern_200k_rgb.mp4">
            <a:hlinkClick r:id="" action="ppaction://media"/>
            <a:extLst>
              <a:ext uri="{FF2B5EF4-FFF2-40B4-BE49-F238E27FC236}">
                <a16:creationId xmlns:a16="http://schemas.microsoft.com/office/drawing/2014/main" id="{98FD1920-F309-2110-CD73-FE04D99A5D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41777" y="1772815"/>
            <a:ext cx="4012023" cy="3056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EDEBD-0BFE-022F-CF88-D62162FC1591}"/>
              </a:ext>
            </a:extLst>
          </p:cNvPr>
          <p:cNvSpPr txBox="1"/>
          <p:nvPr/>
        </p:nvSpPr>
        <p:spPr>
          <a:xfrm>
            <a:off x="837995" y="51177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5D coordinate {x, y, z, </a:t>
            </a:r>
            <a:r>
              <a:rPr lang="el-GR" dirty="0"/>
              <a:t>θ, φ</a:t>
            </a:r>
            <a:r>
              <a:rPr lang="en-US" dirty="0"/>
              <a:t>}, current point (x, y, z), direction (</a:t>
            </a:r>
            <a:r>
              <a:rPr lang="el-GR" dirty="0"/>
              <a:t>θ, φ)</a:t>
            </a:r>
            <a:r>
              <a:rPr lang="en-US" dirty="0"/>
              <a:t>.</a:t>
            </a:r>
          </a:p>
          <a:p>
            <a:r>
              <a:rPr lang="en-US" dirty="0"/>
              <a:t>Output Color and density.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9FDEC-50C7-07BE-8058-3B6028F992BE}"/>
              </a:ext>
            </a:extLst>
          </p:cNvPr>
          <p:cNvSpPr txBox="1"/>
          <p:nvPr/>
        </p:nvSpPr>
        <p:spPr>
          <a:xfrm>
            <a:off x="745834" y="6176963"/>
            <a:ext cx="1097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Ben Mildenhall, </a:t>
            </a:r>
            <a:r>
              <a:rPr lang="en-US" sz="1100" dirty="0" err="1"/>
              <a:t>Pratul</a:t>
            </a:r>
            <a:r>
              <a:rPr lang="en-US" sz="1100" dirty="0"/>
              <a:t> P. Srinivasan, Matthew </a:t>
            </a:r>
            <a:r>
              <a:rPr lang="en-US" sz="1100" dirty="0" err="1"/>
              <a:t>Tancik</a:t>
            </a:r>
            <a:r>
              <a:rPr lang="en-US" sz="1100" dirty="0"/>
              <a:t>, Jonathan T. Barron, Ravi </a:t>
            </a:r>
            <a:r>
              <a:rPr lang="en-US" sz="1100" dirty="0" err="1"/>
              <a:t>Ramamoorthi</a:t>
            </a:r>
            <a:r>
              <a:rPr lang="en-US" sz="1100" dirty="0"/>
              <a:t>, and Ren Ng. Nerf: Representing scenes as neural radiance fields for view synthesis. In ECCV, 2020.</a:t>
            </a:r>
          </a:p>
        </p:txBody>
      </p:sp>
    </p:spTree>
    <p:extLst>
      <p:ext uri="{BB962C8B-B14F-4D97-AF65-F5344CB8AC3E}">
        <p14:creationId xmlns:p14="http://schemas.microsoft.com/office/powerpoint/2010/main" val="25540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3CE0-6789-0268-0836-9D58C809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 (</a:t>
            </a:r>
            <a:r>
              <a:rPr lang="en-US" dirty="0" err="1"/>
              <a:t>NeRF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EDEBD-0BFE-022F-CF88-D62162FC1591}"/>
              </a:ext>
            </a:extLst>
          </p:cNvPr>
          <p:cNvSpPr txBox="1"/>
          <p:nvPr/>
        </p:nvSpPr>
        <p:spPr>
          <a:xfrm>
            <a:off x="837995" y="51177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5D coordinate {x, y, z, </a:t>
            </a:r>
            <a:r>
              <a:rPr lang="el-GR" dirty="0"/>
              <a:t>θ, φ</a:t>
            </a:r>
            <a:r>
              <a:rPr lang="en-US" dirty="0"/>
              <a:t>}, current point (x, y, z), direction (</a:t>
            </a:r>
            <a:r>
              <a:rPr lang="el-GR" dirty="0"/>
              <a:t>θ, φ)</a:t>
            </a:r>
            <a:r>
              <a:rPr lang="en-US" dirty="0"/>
              <a:t>.</a:t>
            </a:r>
          </a:p>
          <a:p>
            <a:r>
              <a:rPr lang="en-US" dirty="0"/>
              <a:t>Output Color and density.</a:t>
            </a:r>
          </a:p>
        </p:txBody>
      </p:sp>
      <p:pic>
        <p:nvPicPr>
          <p:cNvPr id="9" name="Content Placeholder 8" descr="A diagram with orange squares and black text&#10;&#10;Description automatically generated">
            <a:extLst>
              <a:ext uri="{FF2B5EF4-FFF2-40B4-BE49-F238E27FC236}">
                <a16:creationId xmlns:a16="http://schemas.microsoft.com/office/drawing/2014/main" id="{561879CB-8739-0A1D-359B-049B55BB7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5" y="1910070"/>
            <a:ext cx="10370573" cy="26824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93E86-378E-29D8-08C2-FB26804D0B1C}"/>
              </a:ext>
            </a:extLst>
          </p:cNvPr>
          <p:cNvSpPr txBox="1"/>
          <p:nvPr/>
        </p:nvSpPr>
        <p:spPr>
          <a:xfrm>
            <a:off x="745834" y="6176963"/>
            <a:ext cx="1097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Ben Mildenhall, </a:t>
            </a:r>
            <a:r>
              <a:rPr lang="en-US" sz="1100" dirty="0" err="1"/>
              <a:t>Pratul</a:t>
            </a:r>
            <a:r>
              <a:rPr lang="en-US" sz="1100" dirty="0"/>
              <a:t> P. Srinivasan, Matthew </a:t>
            </a:r>
            <a:r>
              <a:rPr lang="en-US" sz="1100" dirty="0" err="1"/>
              <a:t>Tancik</a:t>
            </a:r>
            <a:r>
              <a:rPr lang="en-US" sz="1100" dirty="0"/>
              <a:t>, Jonathan T. Barron, Ravi </a:t>
            </a:r>
            <a:r>
              <a:rPr lang="en-US" sz="1100" dirty="0" err="1"/>
              <a:t>Ramamoorthi</a:t>
            </a:r>
            <a:r>
              <a:rPr lang="en-US" sz="1100" dirty="0"/>
              <a:t>, and Ren Ng. Nerf: Representing scenes as neural radiance fields for view synthesis. In ECCV, 2020.</a:t>
            </a:r>
          </a:p>
        </p:txBody>
      </p:sp>
    </p:spTree>
    <p:extLst>
      <p:ext uri="{BB962C8B-B14F-4D97-AF65-F5344CB8AC3E}">
        <p14:creationId xmlns:p14="http://schemas.microsoft.com/office/powerpoint/2010/main" val="85773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3CD3-3487-BF1E-B001-BC87BB54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pic>
        <p:nvPicPr>
          <p:cNvPr id="4" name="9MfZYK12P7cQhyDZ.mp4">
            <a:hlinkClick r:id="" action="ppaction://media"/>
            <a:extLst>
              <a:ext uri="{FF2B5EF4-FFF2-40B4-BE49-F238E27FC236}">
                <a16:creationId xmlns:a16="http://schemas.microsoft.com/office/drawing/2014/main" id="{14722225-B8F6-1DA3-B0FE-AB185359FD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663" y="1825625"/>
            <a:ext cx="768667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D88BC-97A7-ADBC-230C-087FEA7B97BA}"/>
              </a:ext>
            </a:extLst>
          </p:cNvPr>
          <p:cNvSpPr txBox="1"/>
          <p:nvPr/>
        </p:nvSpPr>
        <p:spPr>
          <a:xfrm>
            <a:off x="767408" y="636143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[8] https://</a:t>
            </a:r>
            <a:r>
              <a:rPr lang="en-US" sz="1100" dirty="0" err="1"/>
              <a:t>www.youtube.com</a:t>
            </a:r>
            <a:r>
              <a:rPr lang="en-US" sz="1100" dirty="0"/>
              <a:t>/</a:t>
            </a:r>
            <a:r>
              <a:rPr lang="en-US" sz="1100" dirty="0" err="1"/>
              <a:t>watch?v</a:t>
            </a:r>
            <a:r>
              <a:rPr lang="en-US" sz="1100" dirty="0"/>
              <a:t>=</a:t>
            </a:r>
            <a:r>
              <a:rPr lang="en-US" sz="1100" dirty="0" err="1"/>
              <a:t>BXdHfeJrmCo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00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89F-5AA5-F325-13F0-EA1B79EE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DE42-0C11-1EDA-0DF2-D679A8D60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2539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 Gaussian</a:t>
            </a:r>
          </a:p>
          <a:p>
            <a:pPr lvl="1"/>
            <a:r>
              <a:rPr lang="en-US" dirty="0"/>
              <a:t>1D, 2D, 3D </a:t>
            </a:r>
          </a:p>
          <a:p>
            <a:pPr lvl="1"/>
            <a:r>
              <a:rPr lang="en-US" dirty="0"/>
              <a:t>Generate as ellipsoid</a:t>
            </a:r>
          </a:p>
          <a:p>
            <a:pPr lvl="1"/>
            <a:r>
              <a:rPr lang="en-US" dirty="0"/>
              <a:t>A delicate balance between differentiability and discreteness: </a:t>
            </a:r>
          </a:p>
          <a:p>
            <a:pPr lvl="2"/>
            <a:r>
              <a:rPr lang="en-US" dirty="0"/>
              <a:t>a single Gaussian: a small differentiable space</a:t>
            </a:r>
          </a:p>
          <a:p>
            <a:pPr lvl="2"/>
            <a:r>
              <a:rPr lang="en-US" dirty="0"/>
              <a:t>multiple Gaussian: can be rendered in parallel rasterization.</a:t>
            </a:r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F0A067C0-5BA6-77FC-F223-56980E2B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251404"/>
            <a:ext cx="7772400" cy="1925559"/>
          </a:xfrm>
          <a:prstGeom prst="rect">
            <a:avLst/>
          </a:prstGeom>
        </p:spPr>
      </p:pic>
      <p:pic>
        <p:nvPicPr>
          <p:cNvPr id="14" name="Picture 13" descr="A video game screen showing a monkey and a person in a robe&#10;&#10;Description automatically generated">
            <a:extLst>
              <a:ext uri="{FF2B5EF4-FFF2-40B4-BE49-F238E27FC236}">
                <a16:creationId xmlns:a16="http://schemas.microsoft.com/office/drawing/2014/main" id="{67FBEC3A-E423-50A4-0E14-A4B588A9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681037"/>
            <a:ext cx="5080000" cy="317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F12D2-6B74-811F-07D2-99DDD0645A07}"/>
              </a:ext>
            </a:extLst>
          </p:cNvPr>
          <p:cNvSpPr txBox="1"/>
          <p:nvPr/>
        </p:nvSpPr>
        <p:spPr>
          <a:xfrm>
            <a:off x="745834" y="6335742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[9] https://</a:t>
            </a:r>
            <a:r>
              <a:rPr lang="en-US" sz="1100" dirty="0" err="1"/>
              <a:t>youtu.be</a:t>
            </a:r>
            <a:r>
              <a:rPr lang="en-US" sz="1100" dirty="0"/>
              <a:t>/DT3uKKvVGwI?si=Ty7C0wIo-1TvB0YD</a:t>
            </a:r>
          </a:p>
        </p:txBody>
      </p:sp>
    </p:spTree>
    <p:extLst>
      <p:ext uri="{BB962C8B-B14F-4D97-AF65-F5344CB8AC3E}">
        <p14:creationId xmlns:p14="http://schemas.microsoft.com/office/powerpoint/2010/main" val="3564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Know: View Synthesis, Color rendering</a:t>
            </a:r>
          </a:p>
          <a:p>
            <a:r>
              <a:rPr lang="en-US" dirty="0"/>
              <a:t>Problem and Motivation </a:t>
            </a:r>
          </a:p>
          <a:p>
            <a:r>
              <a:rPr lang="en-US" dirty="0"/>
              <a:t>Method: </a:t>
            </a:r>
            <a:r>
              <a:rPr lang="en-US" dirty="0" err="1"/>
              <a:t>NeRF</a:t>
            </a:r>
            <a:r>
              <a:rPr lang="en-US" dirty="0"/>
              <a:t>, 3D Gaussian Splatting</a:t>
            </a:r>
          </a:p>
          <a:p>
            <a:r>
              <a:rPr lang="en-US" dirty="0"/>
              <a:t>Expectations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89F-5AA5-F325-13F0-EA1B79EE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DE42-0C11-1EDA-0DF2-D679A8D60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 3D Gaussian of a point generated is too large to fully fit the details of that point, the point is segmented and expressed by two points; if the points at a certain point are too dense, multiple 3D Gaussian represents are merged into one.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FD45F-17A6-1DEE-525E-B7B37AD5ABB5}"/>
              </a:ext>
            </a:extLst>
          </p:cNvPr>
          <p:cNvSpPr txBox="1"/>
          <p:nvPr/>
        </p:nvSpPr>
        <p:spPr>
          <a:xfrm>
            <a:off x="745834" y="6335742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[10] https://</a:t>
            </a:r>
            <a:r>
              <a:rPr lang="en-US" sz="1100" dirty="0" err="1"/>
              <a:t>www.reshot.ai</a:t>
            </a:r>
            <a:r>
              <a:rPr lang="en-US" sz="1100" dirty="0"/>
              <a:t>/3d-gaussian-splatting</a:t>
            </a:r>
          </a:p>
        </p:txBody>
      </p:sp>
      <p:pic>
        <p:nvPicPr>
          <p:cNvPr id="12" name="Picture 11" descr="A diagram of a clone&#10;&#10;Description automatically generated with medium confidence">
            <a:extLst>
              <a:ext uri="{FF2B5EF4-FFF2-40B4-BE49-F238E27FC236}">
                <a16:creationId xmlns:a16="http://schemas.microsoft.com/office/drawing/2014/main" id="{A2D7DD72-1E55-EA05-27A9-A1F32CBE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68" y="2967550"/>
            <a:ext cx="5627464" cy="32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88C0-450B-2314-478F-18D1C1F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Possible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B7435-05D3-616C-8655-D9938169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camera extrinsic and intrinsic.</a:t>
            </a:r>
          </a:p>
          <a:p>
            <a:r>
              <a:rPr lang="en-US" dirty="0"/>
              <a:t>Real-time synthesis via commercial mobile devices</a:t>
            </a:r>
          </a:p>
          <a:p>
            <a:r>
              <a:rPr lang="en-US" dirty="0"/>
              <a:t>Multiple-resolution rendering to better reduce the computing consumption</a:t>
            </a:r>
          </a:p>
        </p:txBody>
      </p:sp>
    </p:spTree>
    <p:extLst>
      <p:ext uri="{BB962C8B-B14F-4D97-AF65-F5344CB8AC3E}">
        <p14:creationId xmlns:p14="http://schemas.microsoft.com/office/powerpoint/2010/main" val="17108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DD32-B6B2-2E6D-F01A-D73DC01E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109D-6C51-6F54-0C9A-693737A5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Technical Outcome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Development an application that can efficiently synthesize multiple video streams in real-time and render them in a fast way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Successful implementation of multi-resolution rendering, where different areas of the scene are rendered at different levels of detail based on factors such as distance, importance, and motion.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Video streams from various sources without significant lag or quality loss.</a:t>
            </a:r>
          </a:p>
          <a:p>
            <a:r>
              <a:rPr lang="en-US" dirty="0"/>
              <a:t>Research Contribution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Evaluation of the effectiveness and limitations of the proposed 3D Gaussian splatting technique for real-time video synthesis.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Insights into the challenges and solutions related to real-time video synthesis, including issues related to data volume, processing speed, resolution, and visual consistency.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New knowledge and techniques that can be used in future research and development in the field of video synthesis and real-time SLAM.</a:t>
            </a:r>
          </a:p>
        </p:txBody>
      </p:sp>
    </p:spTree>
    <p:extLst>
      <p:ext uri="{BB962C8B-B14F-4D97-AF65-F5344CB8AC3E}">
        <p14:creationId xmlns:p14="http://schemas.microsoft.com/office/powerpoint/2010/main" val="24402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Picture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CA7015-CFA8-D95D-B4B3-84DD79B6E3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29" b="892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shuas@connect.ust.hk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ECF8-45A8-F9E2-40D3-3433DFFF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CB91-0652-ED07-EAAB-4FD23686D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Synthesis, Color rendering</a:t>
            </a:r>
          </a:p>
        </p:txBody>
      </p:sp>
    </p:spTree>
    <p:extLst>
      <p:ext uri="{BB962C8B-B14F-4D97-AF65-F5344CB8AC3E}">
        <p14:creationId xmlns:p14="http://schemas.microsoft.com/office/powerpoint/2010/main" val="31904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Morphing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Image-Based Rendering (IBR)</a:t>
            </a:r>
          </a:p>
          <a:p>
            <a:r>
              <a:rPr lang="en-US" b="1" dirty="0" err="1"/>
              <a:t>Lumigraph</a:t>
            </a:r>
            <a:endParaRPr lang="en-US" b="1" dirty="0"/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KinectFusion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by Microsoft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Generative Query Network (GQN) by Google and Generative Adversarial Networks (GAN)</a:t>
            </a:r>
          </a:p>
          <a:p>
            <a:r>
              <a:rPr lang="en-US" b="1" dirty="0"/>
              <a:t>Neural Radiance Field (</a:t>
            </a:r>
            <a:r>
              <a:rPr lang="en-US" b="1" dirty="0" err="1"/>
              <a:t>NeRF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74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9888" cy="4051647"/>
          </a:xfrm>
        </p:spPr>
        <p:txBody>
          <a:bodyPr/>
          <a:lstStyle/>
          <a:p>
            <a:r>
              <a:rPr lang="en-US" dirty="0"/>
              <a:t>Morphing:</a:t>
            </a:r>
          </a:p>
          <a:p>
            <a:pPr lvl="1"/>
            <a:r>
              <a:rPr lang="en-US" dirty="0"/>
              <a:t>Select Source and Destination Images</a:t>
            </a:r>
          </a:p>
          <a:p>
            <a:pPr lvl="1"/>
            <a:r>
              <a:rPr lang="en-US" dirty="0"/>
              <a:t>Establish Correspondences</a:t>
            </a:r>
          </a:p>
          <a:p>
            <a:pPr lvl="1"/>
            <a:r>
              <a:rPr lang="en-US" dirty="0"/>
              <a:t>Generate Intermediate Shapes and Colors</a:t>
            </a:r>
          </a:p>
          <a:p>
            <a:pPr lvl="1"/>
            <a:r>
              <a:rPr lang="en-US" dirty="0"/>
              <a:t>Render the Morphing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87662-1EB7-6A6F-28BC-77689CFAF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931945"/>
            <a:ext cx="2260600" cy="2260600"/>
          </a:xfrm>
          <a:prstGeom prst="rect">
            <a:avLst/>
          </a:prstGeom>
        </p:spPr>
      </p:pic>
      <p:pic>
        <p:nvPicPr>
          <p:cNvPr id="7" name="mona.mpg">
            <a:hlinkClick r:id="" action="ppaction://media"/>
            <a:extLst>
              <a:ext uri="{FF2B5EF4-FFF2-40B4-BE49-F238E27FC236}">
                <a16:creationId xmlns:a16="http://schemas.microsoft.com/office/drawing/2014/main" id="{027DDFE2-782F-33EC-6062-063464A99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0152" y="889066"/>
            <a:ext cx="3454400" cy="528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77C5D-645C-125D-1162-7768A3BF86B6}"/>
              </a:ext>
            </a:extLst>
          </p:cNvPr>
          <p:cNvSpPr txBox="1"/>
          <p:nvPr/>
        </p:nvSpPr>
        <p:spPr>
          <a:xfrm>
            <a:off x="745834" y="6407750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https://</a:t>
            </a:r>
            <a:r>
              <a:rPr lang="en-US" sz="1100" dirty="0" err="1"/>
              <a:t>homes.cs.washington.edu</a:t>
            </a:r>
            <a:r>
              <a:rPr lang="en-US" sz="1100" dirty="0"/>
              <a:t>/~</a:t>
            </a:r>
            <a:r>
              <a:rPr lang="en-US" sz="1100" dirty="0" err="1"/>
              <a:t>seitz</a:t>
            </a:r>
            <a:r>
              <a:rPr lang="en-US" sz="1100" dirty="0"/>
              <a:t>/</a:t>
            </a:r>
            <a:r>
              <a:rPr lang="en-US" sz="1100" dirty="0" err="1"/>
              <a:t>vmorph</a:t>
            </a:r>
            <a:r>
              <a:rPr lang="en-US" sz="1100" dirty="0"/>
              <a:t>/</a:t>
            </a:r>
            <a:r>
              <a:rPr lang="en-US" sz="1100" dirty="0" err="1"/>
              <a:t>vmorph.htm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76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1616" cy="4351338"/>
          </a:xfrm>
        </p:spPr>
        <p:txBody>
          <a:bodyPr/>
          <a:lstStyle/>
          <a:p>
            <a:r>
              <a:rPr lang="en-US" dirty="0"/>
              <a:t>Image-Based Rendering (IBR):</a:t>
            </a:r>
          </a:p>
          <a:p>
            <a:pPr lvl="1"/>
            <a:r>
              <a:rPr lang="en-US" dirty="0"/>
              <a:t>Input Collection / Output Image</a:t>
            </a:r>
          </a:p>
          <a:p>
            <a:pPr lvl="1"/>
            <a:r>
              <a:rPr lang="en-US" dirty="0"/>
              <a:t>Correspondence Information: EACH PAIR</a:t>
            </a:r>
          </a:p>
          <a:p>
            <a:pPr lvl="2"/>
            <a:r>
              <a:rPr lang="en-US" dirty="0"/>
              <a:t>Implicit geometry</a:t>
            </a:r>
          </a:p>
          <a:p>
            <a:pPr lvl="2"/>
            <a:r>
              <a:rPr lang="en-US" dirty="0"/>
              <a:t>Explicit depth</a:t>
            </a:r>
          </a:p>
          <a:p>
            <a:pPr lvl="1"/>
            <a:r>
              <a:rPr lang="en-US" dirty="0"/>
              <a:t>Image Warping (Transformation) and Blending [1]</a:t>
            </a:r>
          </a:p>
        </p:txBody>
      </p:sp>
      <p:pic>
        <p:nvPicPr>
          <p:cNvPr id="7" name="Picture 6" descr="A diagram of a virtual camera motion&#10;&#10;Description automatically generated">
            <a:extLst>
              <a:ext uri="{FF2B5EF4-FFF2-40B4-BE49-F238E27FC236}">
                <a16:creationId xmlns:a16="http://schemas.microsoft.com/office/drawing/2014/main" id="{4A67546C-5A60-975B-036F-F96C684AB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698972"/>
            <a:ext cx="6845300" cy="417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EA584-FE58-2E71-865D-D03CD967C302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[2]  N. </a:t>
            </a:r>
            <a:r>
              <a:rPr lang="en-US" sz="1100" dirty="0" err="1"/>
              <a:t>Ichimura</a:t>
            </a:r>
            <a:r>
              <a:rPr lang="en-US" sz="1100" dirty="0"/>
              <a:t>:``Image-Based Rendering by Virtual 1D Cameras,'' Proc. Pacific-Rim Symposium on Image and Video Technology (PSIVT2009), pp.423-435, 2009 </a:t>
            </a:r>
          </a:p>
        </p:txBody>
      </p:sp>
    </p:spTree>
    <p:extLst>
      <p:ext uri="{BB962C8B-B14F-4D97-AF65-F5344CB8AC3E}">
        <p14:creationId xmlns:p14="http://schemas.microsoft.com/office/powerpoint/2010/main" val="39141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9728" cy="4351338"/>
          </a:xfrm>
        </p:spPr>
        <p:txBody>
          <a:bodyPr/>
          <a:lstStyle/>
          <a:p>
            <a:r>
              <a:rPr lang="en-US" b="1" dirty="0" err="1"/>
              <a:t>Lumigraph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DDD35-21E9-E690-BF61-C77AC70BE225}"/>
              </a:ext>
            </a:extLst>
          </p:cNvPr>
          <p:cNvSpPr txBox="1"/>
          <p:nvPr/>
        </p:nvSpPr>
        <p:spPr>
          <a:xfrm>
            <a:off x="7464152" y="2235344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Pixel: 7-dimensional vector: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of human eye P(𝑥, 𝑦, 𝑧)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angle of ray to human eye: d(𝜃 , 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wavelength of ray: 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timestamp: 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Resolution of View: </a:t>
            </a:r>
            <a:r>
              <a:rPr lang="en-US" dirty="0" err="1"/>
              <a:t>FoV</a:t>
            </a:r>
            <a:r>
              <a:rPr lang="en-US" dirty="0"/>
              <a:t> and </a:t>
            </a:r>
            <a:r>
              <a:rPr lang="en-US" dirty="0" err="1"/>
              <a:t>FoP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FoV</a:t>
            </a:r>
            <a:r>
              <a:rPr lang="en-US" dirty="0"/>
              <a:t>: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FoP</a:t>
            </a:r>
            <a:r>
              <a:rPr lang="en-US" dirty="0"/>
              <a:t>: field of Parallax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F6D2A7BA-C3FA-AE11-A9DB-3181F9C2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254920"/>
            <a:ext cx="3158713" cy="1979963"/>
          </a:xfrm>
          <a:prstGeom prst="rect">
            <a:avLst/>
          </a:prstGeom>
        </p:spPr>
      </p:pic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7BEEC7C-7C7A-C3D2-7D8B-0B34C266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001294"/>
            <a:ext cx="3158713" cy="2145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08D047-99BC-E934-F462-A9C64DE38832}"/>
              </a:ext>
            </a:extLst>
          </p:cNvPr>
          <p:cNvSpPr txBox="1"/>
          <p:nvPr/>
        </p:nvSpPr>
        <p:spPr>
          <a:xfrm>
            <a:off x="745834" y="6381328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[3] https://</a:t>
            </a:r>
            <a:r>
              <a:rPr lang="en-US" sz="1100" dirty="0" err="1"/>
              <a:t>www.zhihu.com</a:t>
            </a:r>
            <a:r>
              <a:rPr lang="en-US" sz="1100" dirty="0"/>
              <a:t>/topic/19654717/hot</a:t>
            </a:r>
          </a:p>
        </p:txBody>
      </p:sp>
    </p:spTree>
    <p:extLst>
      <p:ext uri="{BB962C8B-B14F-4D97-AF65-F5344CB8AC3E}">
        <p14:creationId xmlns:p14="http://schemas.microsoft.com/office/powerpoint/2010/main" val="8956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Lumigraph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DDD35-21E9-E690-BF61-C77AC70BE225}"/>
              </a:ext>
            </a:extLst>
          </p:cNvPr>
          <p:cNvSpPr txBox="1"/>
          <p:nvPr/>
        </p:nvSpPr>
        <p:spPr>
          <a:xfrm>
            <a:off x="7464152" y="2235344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Pixel: 7-dimensional vector: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of human eye P(𝑥, 𝑦, 𝑧)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angle of ray to human eye: d(𝜃 , 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wavelength of ray: 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timestamp: 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Resolution of View: </a:t>
            </a:r>
            <a:r>
              <a:rPr lang="en-US" dirty="0" err="1"/>
              <a:t>FoV</a:t>
            </a:r>
            <a:r>
              <a:rPr lang="en-US" dirty="0"/>
              <a:t> and </a:t>
            </a:r>
            <a:r>
              <a:rPr lang="en-US" dirty="0" err="1"/>
              <a:t>FoP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FoV</a:t>
            </a:r>
            <a:r>
              <a:rPr lang="en-US" dirty="0"/>
              <a:t>: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FoP</a:t>
            </a:r>
            <a:r>
              <a:rPr lang="en-US" dirty="0"/>
              <a:t>: field of Parallax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descr="10.1 Light Fields | Image Analysis Class 2013">
            <a:hlinkClick r:id="" action="ppaction://media"/>
            <a:extLst>
              <a:ext uri="{FF2B5EF4-FFF2-40B4-BE49-F238E27FC236}">
                <a16:creationId xmlns:a16="http://schemas.microsoft.com/office/drawing/2014/main" id="{E3D8400C-6ADF-5E22-FB58-51B8CB8A99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7726" y="2265122"/>
            <a:ext cx="4968552" cy="372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49062-E77B-4EF9-781E-AC84E74E718F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[4] https://</a:t>
            </a:r>
            <a:r>
              <a:rPr lang="en-US" sz="1100" dirty="0" err="1"/>
              <a:t>youtu.be</a:t>
            </a:r>
            <a:r>
              <a:rPr lang="en-US" sz="1100" dirty="0"/>
              <a:t>/q_zVV89nU3g?si=avYmrJnBB8Xwpfbm&amp;t=2851</a:t>
            </a:r>
          </a:p>
        </p:txBody>
      </p:sp>
    </p:spTree>
    <p:extLst>
      <p:ext uri="{BB962C8B-B14F-4D97-AF65-F5344CB8AC3E}">
        <p14:creationId xmlns:p14="http://schemas.microsoft.com/office/powerpoint/2010/main" val="1459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Flat Shading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Phong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reflection model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Image-Based Rendering (IBR)</a:t>
            </a:r>
          </a:p>
          <a:p>
            <a:r>
              <a:rPr lang="en-US" dirty="0"/>
              <a:t>Volume Rendering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 SKETCH 16X9</Template>
  <TotalTime>115</TotalTime>
  <Words>1060</Words>
  <Application>Microsoft Macintosh PowerPoint</Application>
  <PresentationFormat>Widescreen</PresentationFormat>
  <Paragraphs>130</Paragraphs>
  <Slides>23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Schoolbook</vt:lpstr>
      <vt:lpstr>Courier New</vt:lpstr>
      <vt:lpstr>Wingdings</vt:lpstr>
      <vt:lpstr>CITY SKETCH 16X9</vt:lpstr>
      <vt:lpstr>Real-time Synthesis of Multiple Video Streaming based on 3D Gaussian Splatting</vt:lpstr>
      <vt:lpstr>Content</vt:lpstr>
      <vt:lpstr>Must Know</vt:lpstr>
      <vt:lpstr>View Synthesis History</vt:lpstr>
      <vt:lpstr>View Synthesis History</vt:lpstr>
      <vt:lpstr>View Synthesis History</vt:lpstr>
      <vt:lpstr>View Synthesis History</vt:lpstr>
      <vt:lpstr>View Synthesis History</vt:lpstr>
      <vt:lpstr>Color Rendering History</vt:lpstr>
      <vt:lpstr>Color Rendering History</vt:lpstr>
      <vt:lpstr>Color Rendering History</vt:lpstr>
      <vt:lpstr>Color Rendering History</vt:lpstr>
      <vt:lpstr>Problem and Motivation </vt:lpstr>
      <vt:lpstr>PowerPoint Presentation</vt:lpstr>
      <vt:lpstr>Method</vt:lpstr>
      <vt:lpstr>Neural Radiance Field (NeRF) </vt:lpstr>
      <vt:lpstr>Neural Radiance Field (NeRF) </vt:lpstr>
      <vt:lpstr>3D Gaussian Splatting</vt:lpstr>
      <vt:lpstr>3D Gaussian Splatting</vt:lpstr>
      <vt:lpstr>3D Gaussian Splatting</vt:lpstr>
      <vt:lpstr>My Possible Novelty</vt:lpstr>
      <vt:lpstr>Expectations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Synthesis of Multiple Video Streaming based on 3D Gaussian Splatting</dc:title>
  <dc:creator>Siyan HU</dc:creator>
  <cp:lastModifiedBy>Siyan HU</cp:lastModifiedBy>
  <cp:revision>12</cp:revision>
  <dcterms:created xsi:type="dcterms:W3CDTF">2023-10-30T16:56:53Z</dcterms:created>
  <dcterms:modified xsi:type="dcterms:W3CDTF">2023-10-30T18:53:21Z</dcterms:modified>
</cp:coreProperties>
</file>